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71" r:id="rId8"/>
    <p:sldId id="265" r:id="rId9"/>
    <p:sldId id="266" r:id="rId10"/>
    <p:sldId id="267" r:id="rId11"/>
    <p:sldId id="269" r:id="rId12"/>
    <p:sldId id="270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8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0E6D3-D480-426B-B8EA-0C5402FF8268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751A6-F42A-461C-9BFF-166275888B6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0E6D3-D480-426B-B8EA-0C5402FF8268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751A6-F42A-461C-9BFF-166275888B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0E6D3-D480-426B-B8EA-0C5402FF8268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751A6-F42A-461C-9BFF-166275888B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0E6D3-D480-426B-B8EA-0C5402FF8268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751A6-F42A-461C-9BFF-166275888B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0E6D3-D480-426B-B8EA-0C5402FF8268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71751A6-F42A-461C-9BFF-166275888B6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0E6D3-D480-426B-B8EA-0C5402FF8268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751A6-F42A-461C-9BFF-166275888B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0E6D3-D480-426B-B8EA-0C5402FF8268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751A6-F42A-461C-9BFF-166275888B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0E6D3-D480-426B-B8EA-0C5402FF8268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751A6-F42A-461C-9BFF-166275888B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0E6D3-D480-426B-B8EA-0C5402FF8268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751A6-F42A-461C-9BFF-166275888B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0E6D3-D480-426B-B8EA-0C5402FF8268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751A6-F42A-461C-9BFF-166275888B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0E6D3-D480-426B-B8EA-0C5402FF8268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751A6-F42A-461C-9BFF-166275888B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F50E6D3-D480-426B-B8EA-0C5402FF8268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71751A6-F42A-461C-9BFF-166275888B6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0574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OPR: DIRECTOR’S UPDATE 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42669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Karen L. Hawkins, Director</a:t>
            </a:r>
          </a:p>
          <a:p>
            <a:r>
              <a:rPr lang="en-US" dirty="0" smtClean="0"/>
              <a:t>Office of Professional Responsibility</a:t>
            </a:r>
          </a:p>
          <a:p>
            <a:r>
              <a:rPr lang="en-US" dirty="0" smtClean="0"/>
              <a:t>Washington, DC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8780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76200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u="sng" dirty="0" smtClean="0"/>
              <a:t>Referrals By Source</a:t>
            </a:r>
            <a:endParaRPr lang="en-US" u="sng" dirty="0"/>
          </a:p>
        </p:txBody>
      </p:sp>
      <p:pic>
        <p:nvPicPr>
          <p:cNvPr id="4098" name="Picture 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67180"/>
            <a:ext cx="8582614" cy="3809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369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14300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u="sng" dirty="0" smtClean="0"/>
              <a:t>Case Inventory</a:t>
            </a:r>
            <a:endParaRPr lang="en-US" u="sng" dirty="0"/>
          </a:p>
        </p:txBody>
      </p:sp>
      <p:pic>
        <p:nvPicPr>
          <p:cNvPr id="1026" name="Picture 64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852003"/>
            <a:ext cx="7764669" cy="245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4343400"/>
            <a:ext cx="8228013" cy="29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81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F78AC0B-4929-4EE7-A1FA-92D99ACE9743}" type="slidenum">
              <a:rPr lang="en-US" sz="1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/>
              <a:t>12</a:t>
            </a:fld>
            <a:endParaRPr lang="en-US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04800"/>
            <a:ext cx="7772400" cy="1524000"/>
          </a:xfrm>
        </p:spPr>
        <p:txBody>
          <a:bodyPr anchor="b">
            <a:normAutofit/>
          </a:bodyPr>
          <a:lstStyle/>
          <a:p>
            <a:pPr eaLnBrk="1" hangingPunct="1"/>
            <a:r>
              <a:rPr lang="en-US" sz="4400" dirty="0" smtClean="0"/>
              <a:t>More Info?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2057400"/>
            <a:ext cx="8458200" cy="43434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Times New Roman" pitchFamily="18" charset="0"/>
              </a:rPr>
              <a:t>Office of Professional Responsibility</a:t>
            </a:r>
          </a:p>
          <a:p>
            <a:pPr eaLnBrk="1" hangingPunct="1">
              <a:buFontTx/>
              <a:buNone/>
            </a:pPr>
            <a:r>
              <a:rPr lang="en-US" dirty="0" smtClean="0">
                <a:latin typeface="Times New Roman" pitchFamily="18" charset="0"/>
              </a:rPr>
              <a:t>	1111 Constitution Ave. N.W.</a:t>
            </a:r>
          </a:p>
          <a:p>
            <a:pPr eaLnBrk="1" hangingPunct="1">
              <a:buFontTx/>
              <a:buNone/>
            </a:pPr>
            <a:r>
              <a:rPr lang="en-US" dirty="0" smtClean="0">
                <a:latin typeface="Times New Roman" pitchFamily="18" charset="0"/>
              </a:rPr>
              <a:t>	SE:OPR  Rm. 7238 </a:t>
            </a:r>
          </a:p>
          <a:p>
            <a:pPr eaLnBrk="1" hangingPunct="1">
              <a:buFontTx/>
              <a:buNone/>
            </a:pPr>
            <a:r>
              <a:rPr lang="en-US" dirty="0" smtClean="0">
                <a:latin typeface="Times New Roman" pitchFamily="18" charset="0"/>
              </a:rPr>
              <a:t>	Washington, D.C. 20224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</a:rPr>
              <a:t>Information on OPR, Circular 230 and Discipline  visit:</a:t>
            </a:r>
          </a:p>
          <a:p>
            <a:pPr eaLnBrk="1" hangingPunct="1">
              <a:buFontTx/>
              <a:buNone/>
            </a:pPr>
            <a:r>
              <a:rPr lang="en-US" dirty="0" smtClean="0">
                <a:latin typeface="Times New Roman" pitchFamily="18" charset="0"/>
              </a:rPr>
              <a:t>	http://www.irs.gov/Tax-Professionals/Circular-230-Tax-Professionals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27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</p:spPr>
        <p:txBody>
          <a:bodyPr>
            <a:normAutofit fontScale="90000"/>
          </a:bodyPr>
          <a:lstStyle/>
          <a:p>
            <a:r>
              <a:rPr lang="en-US" dirty="0"/>
              <a:t>Cases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66360"/>
          </a:xfrm>
        </p:spPr>
        <p:txBody>
          <a:bodyPr>
            <a:normAutofit fontScale="92500"/>
          </a:bodyPr>
          <a:lstStyle/>
          <a:p>
            <a:pPr lvl="1"/>
            <a:r>
              <a:rPr lang="en-US" sz="2000" b="1" dirty="0" smtClean="0"/>
              <a:t>OPR v. </a:t>
            </a:r>
            <a:r>
              <a:rPr lang="en-US" sz="2000" b="1" dirty="0"/>
              <a:t>Ray Lewis</a:t>
            </a:r>
            <a:r>
              <a:rPr lang="en-US" sz="2000" i="1" dirty="0"/>
              <a:t>; </a:t>
            </a:r>
            <a:r>
              <a:rPr lang="en-US" sz="2000" dirty="0"/>
              <a:t>http://www.irs.gov/file_source/pub/irs-utl/RLewis_-_</a:t>
            </a:r>
            <a:r>
              <a:rPr lang="en-US" sz="2000" dirty="0" smtClean="0"/>
              <a:t>Defaul_Decision_and_Order.pdf</a:t>
            </a:r>
          </a:p>
          <a:p>
            <a:pPr lvl="1"/>
            <a:endParaRPr lang="en-US" sz="2000" i="1" dirty="0" smtClean="0"/>
          </a:p>
          <a:p>
            <a:pPr lvl="1"/>
            <a:r>
              <a:rPr lang="en-US" sz="2000" b="1" dirty="0" smtClean="0"/>
              <a:t>Virgil M. </a:t>
            </a:r>
            <a:r>
              <a:rPr lang="en-US" sz="2000" b="1" dirty="0"/>
              <a:t>Cummins</a:t>
            </a:r>
            <a:r>
              <a:rPr lang="en-US" sz="2000" i="1" dirty="0"/>
              <a:t>; </a:t>
            </a:r>
            <a:r>
              <a:rPr lang="en-US" sz="2000" dirty="0"/>
              <a:t>http://www.irs.gov/file_source/pub/irs-utl/Cummins%20ALJ%20Decision%20-%20Redacted%20-%20Final%20-%</a:t>
            </a:r>
            <a:r>
              <a:rPr lang="en-US" sz="2000" dirty="0" smtClean="0"/>
              <a:t>20Published.pdf</a:t>
            </a:r>
          </a:p>
          <a:p>
            <a:pPr lvl="1"/>
            <a:endParaRPr lang="en-US" sz="2000" i="1" dirty="0" smtClean="0"/>
          </a:p>
          <a:p>
            <a:pPr lvl="1"/>
            <a:r>
              <a:rPr lang="en-US" sz="2000" b="1" dirty="0" smtClean="0"/>
              <a:t>Daniel </a:t>
            </a:r>
            <a:r>
              <a:rPr lang="en-US" sz="2000" b="1" dirty="0" err="1" smtClean="0"/>
              <a:t>Gass</a:t>
            </a:r>
            <a:r>
              <a:rPr lang="en-US" sz="2000" i="1" dirty="0"/>
              <a:t>; </a:t>
            </a:r>
            <a:r>
              <a:rPr lang="en-US" sz="2000" dirty="0"/>
              <a:t>http://</a:t>
            </a:r>
            <a:r>
              <a:rPr lang="en-US" sz="2000" dirty="0" smtClean="0"/>
              <a:t>www.irs.gov/file_source/pub/irs-utl/Gass_Decision_Redacted.pdf</a:t>
            </a:r>
          </a:p>
          <a:p>
            <a:pPr lvl="1"/>
            <a:endParaRPr lang="it-IT" sz="2000" i="1" dirty="0" smtClean="0"/>
          </a:p>
          <a:p>
            <a:pPr lvl="1"/>
            <a:r>
              <a:rPr lang="it-IT" sz="2000" b="1" dirty="0" smtClean="0"/>
              <a:t>OPR </a:t>
            </a:r>
            <a:r>
              <a:rPr lang="it-IT" sz="2000" b="1" dirty="0"/>
              <a:t>v. Pezzo</a:t>
            </a:r>
            <a:r>
              <a:rPr lang="it-IT" sz="2000" i="1" dirty="0"/>
              <a:t>; (</a:t>
            </a:r>
            <a:r>
              <a:rPr lang="it-IT" sz="2000" dirty="0"/>
              <a:t>ALJ Decision) http://www.irs.gov/file_source/pub/irs-utl/Pezzo_Decision_By_Default_-_redacted_final_(2).pdf </a:t>
            </a:r>
            <a:r>
              <a:rPr lang="it-IT" sz="2000" i="1" dirty="0"/>
              <a:t>.</a:t>
            </a:r>
          </a:p>
          <a:p>
            <a:pPr lvl="1"/>
            <a:r>
              <a:rPr lang="it-IT" sz="2000" i="1" dirty="0"/>
              <a:t>	</a:t>
            </a:r>
            <a:r>
              <a:rPr lang="it-IT" sz="2000" b="1" dirty="0" smtClean="0"/>
              <a:t>Pezzo; </a:t>
            </a:r>
            <a:r>
              <a:rPr lang="it-IT" sz="2000" dirty="0" smtClean="0"/>
              <a:t>(AA </a:t>
            </a:r>
            <a:r>
              <a:rPr lang="it-IT" sz="2000" dirty="0"/>
              <a:t>Decision) http://www.irs.gov/file_source/pub/irs-	utl/John_J_%20Pezzo_-_	Final_Order_-%20_%20Appeal_-	_redacted.pdf.</a:t>
            </a:r>
          </a:p>
          <a:p>
            <a:pPr lvl="1"/>
            <a:endParaRPr lang="it-IT" sz="2000" i="1" dirty="0"/>
          </a:p>
          <a:p>
            <a:pPr lvl="1"/>
            <a:endParaRPr lang="en-US" sz="2000" i="1" dirty="0" smtClean="0"/>
          </a:p>
          <a:p>
            <a:pPr lvl="1"/>
            <a:endParaRPr lang="en-US" sz="2000" i="1" dirty="0" smtClean="0"/>
          </a:p>
          <a:p>
            <a:pPr lvl="2"/>
            <a:endParaRPr lang="en-US" sz="1600" dirty="0" smtClean="0"/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D74CDA-6A32-462A-8FCB-12A37662683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>
            <a:normAutofit fontScale="90000"/>
          </a:bodyPr>
          <a:lstStyle/>
          <a:p>
            <a:r>
              <a:rPr lang="en-US" dirty="0"/>
              <a:t>Cases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1" dirty="0" smtClean="0"/>
              <a:t>Charles M. Edgar v. </a:t>
            </a:r>
            <a:r>
              <a:rPr lang="en-US" b="1" dirty="0"/>
              <a:t>OPR; </a:t>
            </a:r>
            <a:r>
              <a:rPr lang="en-US" b="1" dirty="0" smtClean="0"/>
              <a:t>(ALJ Decision) http</a:t>
            </a:r>
            <a:r>
              <a:rPr lang="en-US" b="1" dirty="0"/>
              <a:t>://www.irs.gov/file_source/pub/irs-utl/Edgar%20Charles%20M%20-%20Initial%20Decision%20and%20Order%20(Redacted).pdf</a:t>
            </a:r>
            <a:r>
              <a:rPr lang="en-US" dirty="0" smtClean="0"/>
              <a:t>	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1" dirty="0" smtClean="0"/>
              <a:t>Edgar</a:t>
            </a:r>
            <a:r>
              <a:rPr lang="en-US" dirty="0" smtClean="0"/>
              <a:t>; (Appellate </a:t>
            </a:r>
            <a:r>
              <a:rPr lang="en-US" dirty="0"/>
              <a:t>Authority Decision) http://www.irs.gov/file_source/pub/irs-utl/Edgar%20Charles%20M%20-%20Decision%20on%20Appeal%20-%20Final%20Order%20(Redacted).pdf</a:t>
            </a:r>
            <a:r>
              <a:rPr lang="en-US" dirty="0" smtClean="0"/>
              <a:t>		</a:t>
            </a:r>
            <a:endParaRPr lang="en-US" sz="2000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D74CDA-6A32-462A-8FCB-12A37662683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Monetary Sanctions Imposed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Agreement April 7, 2014</a:t>
            </a:r>
          </a:p>
          <a:p>
            <a:r>
              <a:rPr lang="en-US" sz="2400" dirty="0" smtClean="0"/>
              <a:t>Monetary penalty under 10.50(c)</a:t>
            </a:r>
          </a:p>
          <a:p>
            <a:r>
              <a:rPr lang="en-US" sz="2400" dirty="0" smtClean="0"/>
              <a:t>Firm – voluntary disclosure and cooperation</a:t>
            </a:r>
          </a:p>
          <a:p>
            <a:r>
              <a:rPr lang="en-US" sz="2400" dirty="0" smtClean="0"/>
              <a:t>Contingent Fee arrangements in 2011 and 2012</a:t>
            </a:r>
          </a:p>
          <a:p>
            <a:r>
              <a:rPr lang="en-US" sz="2400" dirty="0" smtClean="0"/>
              <a:t>Other terms: </a:t>
            </a:r>
          </a:p>
          <a:p>
            <a:pPr lvl="1"/>
            <a:r>
              <a:rPr lang="en-US" sz="2400" dirty="0" smtClean="0"/>
              <a:t>Acknowledged subject matter  jurisdiction</a:t>
            </a:r>
          </a:p>
          <a:p>
            <a:pPr lvl="1"/>
            <a:r>
              <a:rPr lang="en-US" sz="2400" dirty="0" smtClean="0"/>
              <a:t>Implementation of internal training/compliance under 10.36</a:t>
            </a:r>
          </a:p>
          <a:p>
            <a:pPr lvl="1"/>
            <a:r>
              <a:rPr lang="en-US" sz="2400" dirty="0" smtClean="0"/>
              <a:t>Revisions to client engagement practices to comport with Cir 230.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D74CDA-6A32-462A-8FCB-12A37662683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745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b="1" dirty="0" smtClean="0"/>
              <a:t>	OPR Calendar </a:t>
            </a:r>
            <a:r>
              <a:rPr lang="en-US" altLang="en-US" b="1" dirty="0"/>
              <a:t>Year </a:t>
            </a:r>
            <a:r>
              <a:rPr lang="en-US" altLang="en-US" b="1" dirty="0" smtClean="0"/>
              <a:t>2013 Discipline </a:t>
            </a:r>
            <a:r>
              <a:rPr lang="en-US" altLang="en-US" b="1" dirty="0"/>
              <a:t>Results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914400" y="2514600"/>
            <a:ext cx="3733800" cy="3352800"/>
          </a:xfrm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</a:pPr>
            <a:r>
              <a:rPr lang="en-US" altLang="en-US" sz="1800" dirty="0"/>
              <a:t>Total Receipts</a:t>
            </a:r>
            <a:endParaRPr lang="en-US" altLang="en-US" sz="1800" b="1" dirty="0"/>
          </a:p>
          <a:p>
            <a:pPr>
              <a:lnSpc>
                <a:spcPct val="80000"/>
              </a:lnSpc>
            </a:pPr>
            <a:r>
              <a:rPr lang="en-US" altLang="en-US" sz="1800" dirty="0"/>
              <a:t>Disbarments (FAD/Consent)            </a:t>
            </a:r>
          </a:p>
          <a:p>
            <a:pPr>
              <a:lnSpc>
                <a:spcPct val="80000"/>
              </a:lnSpc>
            </a:pPr>
            <a:r>
              <a:rPr lang="en-US" altLang="en-US" sz="1800" dirty="0"/>
              <a:t>Suspensions (FAD/Consent)               </a:t>
            </a:r>
          </a:p>
          <a:p>
            <a:pPr>
              <a:lnSpc>
                <a:spcPct val="80000"/>
              </a:lnSpc>
            </a:pPr>
            <a:r>
              <a:rPr lang="en-US" altLang="en-US" sz="1800" dirty="0"/>
              <a:t>Expedited Suspensions                 </a:t>
            </a:r>
          </a:p>
          <a:p>
            <a:pPr>
              <a:lnSpc>
                <a:spcPct val="80000"/>
              </a:lnSpc>
            </a:pPr>
            <a:r>
              <a:rPr lang="en-US" altLang="en-US" sz="1800" dirty="0"/>
              <a:t>DDA</a:t>
            </a:r>
          </a:p>
          <a:p>
            <a:pPr>
              <a:lnSpc>
                <a:spcPct val="80000"/>
              </a:lnSpc>
            </a:pPr>
            <a:r>
              <a:rPr lang="en-US" altLang="en-US" sz="1800" dirty="0"/>
              <a:t>Censure		                    </a:t>
            </a:r>
          </a:p>
          <a:p>
            <a:pPr>
              <a:lnSpc>
                <a:spcPct val="80000"/>
              </a:lnSpc>
            </a:pPr>
            <a:r>
              <a:rPr lang="en-US" altLang="en-US" sz="1800" dirty="0"/>
              <a:t>Reprimand/Soft Letter</a:t>
            </a:r>
          </a:p>
          <a:p>
            <a:pPr>
              <a:lnSpc>
                <a:spcPct val="80000"/>
              </a:lnSpc>
            </a:pPr>
            <a:r>
              <a:rPr lang="en-US" altLang="en-US" sz="1800" dirty="0"/>
              <a:t>Cease &amp; Desist</a:t>
            </a:r>
          </a:p>
          <a:p>
            <a:pPr>
              <a:lnSpc>
                <a:spcPct val="80000"/>
              </a:lnSpc>
            </a:pPr>
            <a:r>
              <a:rPr lang="en-US" altLang="en-US" sz="1800" dirty="0"/>
              <a:t>CWOS, CWOA, Referred, Other</a:t>
            </a:r>
          </a:p>
          <a:p>
            <a:pPr>
              <a:lnSpc>
                <a:spcPct val="80000"/>
              </a:lnSpc>
            </a:pPr>
            <a:r>
              <a:rPr lang="en-US" altLang="en-US" sz="1800" dirty="0"/>
              <a:t>Reinstatement Request</a:t>
            </a:r>
          </a:p>
          <a:p>
            <a:pPr>
              <a:lnSpc>
                <a:spcPct val="80000"/>
              </a:lnSpc>
            </a:pPr>
            <a:r>
              <a:rPr lang="en-US" altLang="en-US" sz="1800" dirty="0"/>
              <a:t>Total Dispositions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1676400" y="1905000"/>
            <a:ext cx="1066800" cy="304800"/>
          </a:xfrm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u="sng"/>
              <a:t>Activity</a:t>
            </a:r>
          </a:p>
        </p:txBody>
      </p:sp>
      <p:graphicFrame>
        <p:nvGraphicFramePr>
          <p:cNvPr id="6746" name="Group 602"/>
          <p:cNvGraphicFramePr>
            <a:graphicFrameLocks noGrp="1"/>
          </p:cNvGraphicFramePr>
          <p:nvPr/>
        </p:nvGraphicFramePr>
        <p:xfrm>
          <a:off x="4572000" y="1981200"/>
          <a:ext cx="4114800" cy="3578352"/>
        </p:xfrm>
        <a:graphic>
          <a:graphicData uri="http://schemas.openxmlformats.org/drawingml/2006/table">
            <a:tbl>
              <a:tblPr/>
              <a:tblGrid>
                <a:gridCol w="990600"/>
                <a:gridCol w="609600"/>
                <a:gridCol w="533400"/>
                <a:gridCol w="1219200"/>
                <a:gridCol w="762000"/>
              </a:tblGrid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Attorney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CPA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Other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Totals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784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16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48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432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26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766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b="1" dirty="0" smtClean="0"/>
              <a:t>	OPR Jan </a:t>
            </a:r>
            <a:r>
              <a:rPr lang="en-US" altLang="en-US" b="1" dirty="0"/>
              <a:t>- Mar </a:t>
            </a:r>
            <a:r>
              <a:rPr lang="en-US" altLang="en-US" b="1" dirty="0" smtClean="0"/>
              <a:t>2014 Discipline </a:t>
            </a:r>
            <a:r>
              <a:rPr lang="en-US" altLang="en-US" b="1" dirty="0"/>
              <a:t>Results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914400" y="2514600"/>
            <a:ext cx="3733800" cy="3352800"/>
          </a:xfrm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</a:pPr>
            <a:r>
              <a:rPr lang="en-US" altLang="en-US" sz="1800"/>
              <a:t>Total Receipts</a:t>
            </a:r>
            <a:endParaRPr lang="en-US" altLang="en-US" sz="1800" b="1"/>
          </a:p>
          <a:p>
            <a:pPr>
              <a:lnSpc>
                <a:spcPct val="80000"/>
              </a:lnSpc>
            </a:pPr>
            <a:r>
              <a:rPr lang="en-US" altLang="en-US" sz="1800"/>
              <a:t>Disbarments (FAD/Consent)            </a:t>
            </a:r>
          </a:p>
          <a:p>
            <a:pPr>
              <a:lnSpc>
                <a:spcPct val="80000"/>
              </a:lnSpc>
            </a:pPr>
            <a:r>
              <a:rPr lang="en-US" altLang="en-US" sz="1800"/>
              <a:t>Suspensions (FAD/Consent)               </a:t>
            </a:r>
          </a:p>
          <a:p>
            <a:pPr>
              <a:lnSpc>
                <a:spcPct val="80000"/>
              </a:lnSpc>
            </a:pPr>
            <a:r>
              <a:rPr lang="en-US" altLang="en-US" sz="1800"/>
              <a:t>Expedited Suspensions                 </a:t>
            </a:r>
          </a:p>
          <a:p>
            <a:pPr>
              <a:lnSpc>
                <a:spcPct val="80000"/>
              </a:lnSpc>
            </a:pPr>
            <a:r>
              <a:rPr lang="en-US" altLang="en-US" sz="1800"/>
              <a:t>DDA</a:t>
            </a:r>
          </a:p>
          <a:p>
            <a:pPr>
              <a:lnSpc>
                <a:spcPct val="80000"/>
              </a:lnSpc>
            </a:pPr>
            <a:r>
              <a:rPr lang="en-US" altLang="en-US" sz="1800"/>
              <a:t>Censure		                    </a:t>
            </a:r>
          </a:p>
          <a:p>
            <a:pPr>
              <a:lnSpc>
                <a:spcPct val="80000"/>
              </a:lnSpc>
            </a:pPr>
            <a:r>
              <a:rPr lang="en-US" altLang="en-US" sz="1800"/>
              <a:t>Reprimand/Soft Letter</a:t>
            </a:r>
          </a:p>
          <a:p>
            <a:pPr>
              <a:lnSpc>
                <a:spcPct val="80000"/>
              </a:lnSpc>
            </a:pPr>
            <a:r>
              <a:rPr lang="en-US" altLang="en-US" sz="1800"/>
              <a:t>Cease &amp; Desist</a:t>
            </a:r>
          </a:p>
          <a:p>
            <a:pPr>
              <a:lnSpc>
                <a:spcPct val="80000"/>
              </a:lnSpc>
            </a:pPr>
            <a:r>
              <a:rPr lang="en-US" altLang="en-US" sz="1800"/>
              <a:t>CWOS, CWOA, Referred, Other</a:t>
            </a:r>
          </a:p>
          <a:p>
            <a:pPr>
              <a:lnSpc>
                <a:spcPct val="80000"/>
              </a:lnSpc>
            </a:pPr>
            <a:r>
              <a:rPr lang="en-US" altLang="en-US" sz="1800"/>
              <a:t>Reinstatement Request</a:t>
            </a:r>
          </a:p>
          <a:p>
            <a:pPr>
              <a:lnSpc>
                <a:spcPct val="80000"/>
              </a:lnSpc>
            </a:pPr>
            <a:r>
              <a:rPr lang="en-US" altLang="en-US" sz="1800"/>
              <a:t>Total Dispositions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1676400" y="1905000"/>
            <a:ext cx="1066800" cy="304800"/>
          </a:xfrm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u="sng"/>
              <a:t>Activity</a:t>
            </a:r>
          </a:p>
        </p:txBody>
      </p:sp>
      <p:graphicFrame>
        <p:nvGraphicFramePr>
          <p:cNvPr id="9260" name="Group 1068"/>
          <p:cNvGraphicFramePr>
            <a:graphicFrameLocks noGrp="1"/>
          </p:cNvGraphicFramePr>
          <p:nvPr/>
        </p:nvGraphicFramePr>
        <p:xfrm>
          <a:off x="4572000" y="1981200"/>
          <a:ext cx="4114800" cy="3578352"/>
        </p:xfrm>
        <a:graphic>
          <a:graphicData uri="http://schemas.openxmlformats.org/drawingml/2006/table">
            <a:tbl>
              <a:tblPr/>
              <a:tblGrid>
                <a:gridCol w="990600"/>
                <a:gridCol w="609600"/>
                <a:gridCol w="533400"/>
                <a:gridCol w="1219200"/>
                <a:gridCol w="762000"/>
              </a:tblGrid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Attorney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CPA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Other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Totals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124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176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4884455"/>
              </p:ext>
            </p:extLst>
          </p:nvPr>
        </p:nvGraphicFramePr>
        <p:xfrm>
          <a:off x="457200" y="1143000"/>
          <a:ext cx="8229604" cy="35629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9466"/>
                <a:gridCol w="451390"/>
                <a:gridCol w="451390"/>
                <a:gridCol w="451390"/>
                <a:gridCol w="451390"/>
                <a:gridCol w="451390"/>
                <a:gridCol w="451390"/>
                <a:gridCol w="451390"/>
                <a:gridCol w="451390"/>
                <a:gridCol w="451390"/>
                <a:gridCol w="451390"/>
                <a:gridCol w="451390"/>
                <a:gridCol w="517446"/>
                <a:gridCol w="520198"/>
                <a:gridCol w="520198"/>
                <a:gridCol w="583503"/>
                <a:gridCol w="583503"/>
              </a:tblGrid>
              <a:tr h="196503"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</a:rPr>
                        <a:t>YEAR</a:t>
                      </a:r>
                      <a:endParaRPr lang="en-US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effectLst/>
                        </a:rPr>
                        <a:t>CENSURE </a:t>
                      </a:r>
                      <a:endParaRPr lang="en-US" sz="1200" b="1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effectLst/>
                        </a:rPr>
                        <a:t>SUSPENSION</a:t>
                      </a:r>
                      <a:endParaRPr lang="en-US" sz="1200" b="1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effectLst/>
                        </a:rPr>
                        <a:t>DISBARMENT</a:t>
                      </a:r>
                      <a:endParaRPr lang="en-US" sz="1200" b="1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effectLst/>
                        </a:rPr>
                        <a:t>REPRIMAND/SOFT LETTER*</a:t>
                      </a:r>
                      <a:endParaRPr lang="en-US" sz="1200" b="1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47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Atty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RTRP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CPA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EA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Atty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CPA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RTRP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EA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Atty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CPA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RTRP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EA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Atty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CPA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RTRP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EA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</a:tr>
              <a:tr h="17634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1998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44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115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</a:tr>
              <a:tr h="17634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1999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</a:tr>
              <a:tr h="17634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2000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41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</a:tr>
              <a:tr h="17634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2001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</a:tr>
              <a:tr h="17634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2002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42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</a:tr>
              <a:tr h="17634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2003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110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34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2004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65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33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47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</a:tr>
              <a:tr h="17634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2005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113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64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</a:tr>
              <a:tr h="17634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2006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239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103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</a:tr>
              <a:tr h="17634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2007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133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97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17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</a:tr>
              <a:tr h="17634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2008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242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106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</a:tr>
              <a:tr h="17634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2009</a:t>
                      </a:r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182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68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17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64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44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</a:tr>
              <a:tr h="17634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2010</a:t>
                      </a:r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95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36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24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97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121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</a:tr>
              <a:tr h="1696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2011</a:t>
                      </a:r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106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43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17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70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45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</a:tr>
              <a:tr h="1696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2012</a:t>
                      </a:r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33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21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54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60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63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</a:tr>
              <a:tr h="17634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2013</a:t>
                      </a:r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17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25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75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77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39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</a:tr>
              <a:tr h="18474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2014</a:t>
                      </a:r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16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</a:tr>
              <a:tr h="17634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TOTAL</a:t>
                      </a:r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17</a:t>
                      </a:r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 dirty="0">
                          <a:effectLst/>
                        </a:rPr>
                        <a:t>37</a:t>
                      </a:r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23</a:t>
                      </a:r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1431</a:t>
                      </a:r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856</a:t>
                      </a:r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177</a:t>
                      </a:r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55</a:t>
                      </a:r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18</a:t>
                      </a:r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192</a:t>
                      </a:r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384</a:t>
                      </a:r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21</a:t>
                      </a:r>
                      <a:endParaRPr lang="en-US" sz="1100" b="1" i="0" u="none" strike="noStrike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 dirty="0">
                          <a:effectLst/>
                        </a:rPr>
                        <a:t>322</a:t>
                      </a:r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8398" marR="8398" marT="8398" marB="0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199" y="4786872"/>
            <a:ext cx="838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* 2009 through 2012- Reprimand/Soft Letter count is based on migrated data and include Reprimands, Soft Letters, CAF Notifications, 60 Day Compliance Letters, Cease &amp; Desist Letters and DDA’s.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75026" y="609600"/>
            <a:ext cx="37463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OPR Discipline 1998 – March 31,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77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83820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u="sng" dirty="0" smtClean="0"/>
              <a:t>Open Inventory </a:t>
            </a:r>
            <a:r>
              <a:rPr lang="en-US" u="sng" dirty="0"/>
              <a:t>f</a:t>
            </a:r>
            <a:r>
              <a:rPr lang="en-US" u="sng" dirty="0" smtClean="0"/>
              <a:t>or Second Quarter 2014</a:t>
            </a:r>
            <a:endParaRPr lang="en-US" u="sng" dirty="0"/>
          </a:p>
        </p:txBody>
      </p:sp>
      <p:pic>
        <p:nvPicPr>
          <p:cNvPr id="2050" name="Picture 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6064" y="1174129"/>
            <a:ext cx="4800600" cy="4575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058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4636" y="83820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u="sng" dirty="0" smtClean="0">
                <a:solidFill>
                  <a:prstClr val="black"/>
                </a:solidFill>
              </a:rPr>
              <a:t>Case Closures By Type </a:t>
            </a:r>
            <a:r>
              <a:rPr lang="en-US" u="sng" dirty="0">
                <a:solidFill>
                  <a:prstClr val="black"/>
                </a:solidFill>
              </a:rPr>
              <a:t>f</a:t>
            </a:r>
            <a:r>
              <a:rPr lang="en-US" u="sng" dirty="0" smtClean="0">
                <a:solidFill>
                  <a:prstClr val="black"/>
                </a:solidFill>
              </a:rPr>
              <a:t>or Second Quarter 2014</a:t>
            </a:r>
            <a:endParaRPr lang="en-US" u="sng" dirty="0">
              <a:solidFill>
                <a:prstClr val="black"/>
              </a:solidFill>
            </a:endParaRPr>
          </a:p>
        </p:txBody>
      </p:sp>
      <p:pic>
        <p:nvPicPr>
          <p:cNvPr id="3074" name="Picture 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964" y="1248748"/>
            <a:ext cx="7162800" cy="3815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953000"/>
            <a:ext cx="8228013" cy="585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76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205</TotalTime>
  <Words>606</Words>
  <Application>Microsoft Office PowerPoint</Application>
  <PresentationFormat>On-screen Show (4:3)</PresentationFormat>
  <Paragraphs>483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Apex</vt:lpstr>
      <vt:lpstr>OPR: DIRECTOR’S UPDATE </vt:lpstr>
      <vt:lpstr>Cases </vt:lpstr>
      <vt:lpstr>Cases </vt:lpstr>
      <vt:lpstr>Monetary Sanctions Imposed</vt:lpstr>
      <vt:lpstr> OPR Calendar Year 2013 Discipline Results</vt:lpstr>
      <vt:lpstr> OPR Jan - Mar 2014 Discipline Results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More Info?</vt:lpstr>
    </vt:vector>
  </TitlesOfParts>
  <Company>Internal Revenue Service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L Hawkins</dc:creator>
  <cp:lastModifiedBy>Department of Treasury</cp:lastModifiedBy>
  <cp:revision>5</cp:revision>
  <cp:lastPrinted>2014-05-16T13:00:32Z</cp:lastPrinted>
  <dcterms:created xsi:type="dcterms:W3CDTF">2014-04-28T19:26:07Z</dcterms:created>
  <dcterms:modified xsi:type="dcterms:W3CDTF">2014-05-20T17:10:02Z</dcterms:modified>
</cp:coreProperties>
</file>